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5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italic.fntdata"/><Relationship Id="rId14" Type="http://schemas.openxmlformats.org/officeDocument/2006/relationships/slide" Target="slides/slide9.xml"/><Relationship Id="rId36" Type="http://schemas.openxmlformats.org/officeDocument/2006/relationships/font" Target="fonts/Raleway-bold.fntdata"/><Relationship Id="rId17" Type="http://schemas.openxmlformats.org/officeDocument/2006/relationships/slide" Target="slides/slide12.xml"/><Relationship Id="rId39" Type="http://schemas.openxmlformats.org/officeDocument/2006/relationships/font" Target="fonts/Lato-regular.fntdata"/><Relationship Id="rId16" Type="http://schemas.openxmlformats.org/officeDocument/2006/relationships/slide" Target="slides/slide11.xml"/><Relationship Id="rId38" Type="http://schemas.openxmlformats.org/officeDocument/2006/relationships/font" Target="fonts/Raleway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451b2d5ee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451b2d5ee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451b2d5ee6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451b2d5ee6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451b2d5ee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451b2d5ee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451b2d5ee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451b2d5ee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51b2d5ee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451b2d5ee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451b2d5ee6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451b2d5ee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451b2d5ee6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451b2d5ee6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451b2d5ee6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451b2d5ee6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4522a1f4a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4522a1f4a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4522a1f4a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4522a1f4a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451b2d5ee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451b2d5ee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4522a1f4a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4522a1f4a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4522a1f4a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4522a1f4a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522a1f4a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4522a1f4a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4522a1f4a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4522a1f4a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522a1f4a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4522a1f4a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522a1f4a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4522a1f4a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43c535149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43c535149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3c535149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43c535149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43c535149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43c535149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43c535149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43c535149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451b2d5ee6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451b2d5ee6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451b2d5ee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451b2d5ee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人的智慧來源：讀書，實作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51b2d5ee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451b2d5ee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451b2d5ee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451b2d5ee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451b2d5ee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451b2d5ee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451b2d5ee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451b2d5ee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451b2d5ee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451b2d5ee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zh.wikipedia.org/zh-tw/%E9%80%9A%E7%94%A8%E4%BA%BA%E5%B7%A5%E6%99%BA%E6%85%A7" TargetMode="External"/><Relationship Id="rId4" Type="http://schemas.openxmlformats.org/officeDocument/2006/relationships/hyperlink" Target="https://zh.wikipedia.org/zh-tw/PDCA" TargetMode="External"/><Relationship Id="rId5" Type="http://schemas.openxmlformats.org/officeDocument/2006/relationships/hyperlink" Target="https://srw.wingzero.tw/rockman/article/1" TargetMode="External"/><Relationship Id="rId6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youtube.com/watch?v=f5vN4y-2-pw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medium.com/qiubingcheng/%E4%BB%A5python%E5%AF%A6%E4%BD%9C%E5%9F%BA%E5%9B%A0%E6%BC%94%E7%AE%97%E6%B3%95-genetic-algorithm-ga-%E4%B8%A6%E8%A7%A3%E6%B1%BA%E5%B7%A5%E4%BD%9C%E6%8C%87%E6%B4%BE%E5%95%8F%E9%A1%8C-job-assignment-problem-jap-b0d7c4ad6d0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Python機器學習與深度學習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D1-1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</a:t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計算能力的研究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知覺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推理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行動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強AI vs 弱AI</a:t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強AI: Strong AI，</a:t>
            </a:r>
            <a:r>
              <a:rPr lang="zh-TW"/>
              <a:t>像人一樣的感知，推演，行動，修正  （PDCA?)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弱AI: Weak AI，</a:t>
            </a:r>
            <a:r>
              <a:rPr lang="zh-TW"/>
              <a:t>專為特定用途設計的AI</a:t>
            </a:r>
            <a:endParaRPr/>
          </a:p>
        </p:txBody>
      </p:sp>
      <p:sp>
        <p:nvSpPr>
          <p:cNvPr id="153" name="Google Shape;153;p23"/>
          <p:cNvSpPr txBox="1"/>
          <p:nvPr/>
        </p:nvSpPr>
        <p:spPr>
          <a:xfrm>
            <a:off x="131200" y="4814700"/>
            <a:ext cx="733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來源：</a:t>
            </a:r>
            <a:r>
              <a:rPr lang="zh-TW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https://zh.wikipedia.org/zh-tw/通用人工智慧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zh-TW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https://zh.wikipedia.org/zh-tw/PDCA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zh-TW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https://srw.wingzero.tw/rockman/article/1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zh-TW">
                <a:latin typeface="Lato"/>
                <a:ea typeface="Lato"/>
                <a:cs typeface="Lato"/>
                <a:sym typeface="Lato"/>
              </a:rPr>
              <a:t>紅白機-</a:t>
            </a:r>
            <a:r>
              <a:rPr lang="zh-TW">
                <a:latin typeface="Lato"/>
                <a:ea typeface="Lato"/>
                <a:cs typeface="Lato"/>
                <a:sym typeface="Lato"/>
              </a:rPr>
              <a:t>洛克人1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5700" y="207887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圖靈測試</a:t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機器和人展開對話，不讓人發現是機器</a:t>
            </a:r>
            <a:endParaRPr/>
          </a:p>
        </p:txBody>
      </p:sp>
      <p:sp>
        <p:nvSpPr>
          <p:cNvPr id="161" name="Google Shape;161;p24"/>
          <p:cNvSpPr txBox="1"/>
          <p:nvPr/>
        </p:nvSpPr>
        <p:spPr>
          <a:xfrm>
            <a:off x="918325" y="4854050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來源：https://zh.m.wikipedia.org/zh-tw/图灵测试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為何近幾年AI快速發展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硬體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巨量資料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演算法改良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網路速度提升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….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Social Media</a:t>
            </a:r>
            <a:endParaRPr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075" y="1416475"/>
            <a:ext cx="3703300" cy="37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/>
        </p:nvSpPr>
        <p:spPr>
          <a:xfrm>
            <a:off x="367325" y="4867175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來源：https://blog.hootsuite.com/best-social-media-apps-list/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Internet of Things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 txBox="1"/>
          <p:nvPr/>
        </p:nvSpPr>
        <p:spPr>
          <a:xfrm>
            <a:off x="551000" y="4959025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https://www.sap.com/taiwan/insights/what-is-iot-internet-of-things.html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301" y="1930938"/>
            <a:ext cx="5082277" cy="295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</a:t>
            </a:r>
            <a:r>
              <a:rPr lang="zh-TW"/>
              <a:t>的技術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到頭來都是搜尋的把戲!?</a:t>
            </a:r>
            <a:endParaRPr/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只求一個解的搜尋法: 解方程式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求最佳解的搜尋法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求近似解的搜尋法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chess game的搜尋法</a:t>
            </a:r>
            <a:endParaRPr/>
          </a:p>
        </p:txBody>
      </p:sp>
      <p:sp>
        <p:nvSpPr>
          <p:cNvPr id="195" name="Google Shape;195;p29"/>
          <p:cNvSpPr txBox="1"/>
          <p:nvPr/>
        </p:nvSpPr>
        <p:spPr>
          <a:xfrm>
            <a:off x="604325" y="4821200"/>
            <a:ext cx="73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https://zh.wikipedia.org/zh-tw/%E5%9B%B4%E6%A3%8B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4000" y="2367488"/>
            <a:ext cx="2838450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阿法狗的人機大戰</a:t>
            </a:r>
            <a:endParaRPr/>
          </a:p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2016年3月，AlphaGo擊敗頂尖職業棋士李世乭，被授予職業九段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2017年5月，擊敗世界第一棋士柯潔後，中國圍棋協會授予AlphaGo職業圍棋九段的稱號，世上再無對手，宣布退休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使用蒙地卡羅樹搜尋與兩個深度神經網路相結合的方法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深藍 (超級電腦)，1997年5月再度挑戰卡斯巴羅夫，以3.5–2.5擊敗卡斯巴羅夫，IBM在比賽後宣佈深藍退役</a:t>
            </a:r>
            <a:endParaRPr/>
          </a:p>
        </p:txBody>
      </p:sp>
      <p:sp>
        <p:nvSpPr>
          <p:cNvPr id="203" name="Google Shape;203;p30"/>
          <p:cNvSpPr txBox="1"/>
          <p:nvPr/>
        </p:nvSpPr>
        <p:spPr>
          <a:xfrm>
            <a:off x="684900" y="4861475"/>
            <a:ext cx="73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https://zh.wikipedia.org/wiki/AlphaGo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375" y="1252875"/>
            <a:ext cx="24765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Alpha GO</a:t>
            </a:r>
            <a:endParaRPr/>
          </a:p>
        </p:txBody>
      </p:sp>
      <p:sp>
        <p:nvSpPr>
          <p:cNvPr id="210" name="Google Shape;210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00" y="2078863"/>
            <a:ext cx="7724775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/>
          <p:nvPr/>
        </p:nvSpPr>
        <p:spPr>
          <a:xfrm>
            <a:off x="2296450" y="4659500"/>
            <a:ext cx="5585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參考:</a:t>
            </a:r>
            <a:r>
              <a:rPr lang="zh-TW">
                <a:latin typeface="Lato"/>
                <a:ea typeface="Lato"/>
                <a:cs typeface="Lato"/>
                <a:sym typeface="Lato"/>
              </a:rPr>
              <a:t>https://zh.wikipedia.org/wiki/%E8%92%99%E7%89%B9%E5%8D%A1%E6%B4%9B%E6%A0%91%E6%90%9C%E7%B4%A2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自我介紹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Malo, </a:t>
            </a:r>
            <a:r>
              <a:rPr lang="zh-TW"/>
              <a:t>楊熲煜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自由工作者....很自由，想做就做，最後變成隨時都在做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熟悉領域：IOT應用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專家系統 (Expert System)</a:t>
            </a:r>
            <a:endParaRPr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早期人工智慧的一個重要分支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以特定領域的經驗，邏輯組成系統，幫助決策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將人類專家的 知識已規則(Rule)方式建立於系統中:</a:t>
            </a:r>
            <a:br>
              <a:rPr lang="zh-TW"/>
            </a:br>
            <a:r>
              <a:rPr lang="zh-TW"/>
              <a:t>例如：鍋爐高於150度，開始進料。低於120，且主電源終止時，打開備用電源加熱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例子: 電力診斷專家系統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例子: Mycin: 醫療診斷專家系統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專家系統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不需要數學模型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系統強健度高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zh-TW" sz="1600"/>
              <a:t>能對其行為做解釋</a:t>
            </a:r>
            <a:endParaRPr b="1" sz="1600"/>
          </a:p>
        </p:txBody>
      </p:sp>
      <p:sp>
        <p:nvSpPr>
          <p:cNvPr id="225" name="Google Shape;225;p33"/>
          <p:cNvSpPr txBox="1"/>
          <p:nvPr/>
        </p:nvSpPr>
        <p:spPr>
          <a:xfrm>
            <a:off x="1974125" y="4743300"/>
            <a:ext cx="50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來源: </a:t>
            </a:r>
            <a:r>
              <a:rPr lang="zh-TW"/>
              <a:t>https://shouzo.github.io/2017/03/01/ai/</a:t>
            </a:r>
            <a:endParaRPr/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1650" y="1128800"/>
            <a:ext cx="4629150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機器學習</a:t>
            </a:r>
            <a:endParaRPr/>
          </a:p>
        </p:txBody>
      </p:sp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利用資料建立Model，用以有效率的解決問題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監督式學習:  需要已經被標籤好的資料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非監督式學習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強化學習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機器學習</a:t>
            </a:r>
            <a:endParaRPr/>
          </a:p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5"/>
          <p:cNvSpPr txBox="1"/>
          <p:nvPr/>
        </p:nvSpPr>
        <p:spPr>
          <a:xfrm>
            <a:off x="1128075" y="4821200"/>
            <a:ext cx="7338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https://ai4dt.wordpress.com/2018/05/25/%E4%B8%89%E5%A4%A7%E9%A1%9E%E6%A9%9F%E5%99%A8%E5%AD%B8%E7%BF%92%EF%BC%9A%E7%9B%A3%E7%9D%A3%E5%BC%8F%E3%80%81%E5%BC%B7%E5%8C%96%E5%BC%8F%E3%80%81%E9%9D%9E%E7%9B%A3%E7%9D%A3%E5%BC%8F/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763" y="2232950"/>
            <a:ext cx="5915025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機器學習</a:t>
            </a:r>
            <a:endParaRPr/>
          </a:p>
        </p:txBody>
      </p:sp>
      <p:sp>
        <p:nvSpPr>
          <p:cNvPr id="246" name="Google Shape;246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438" y="2109275"/>
            <a:ext cx="5838825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6"/>
          <p:cNvSpPr txBox="1"/>
          <p:nvPr/>
        </p:nvSpPr>
        <p:spPr>
          <a:xfrm>
            <a:off x="1128075" y="4821200"/>
            <a:ext cx="7338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https://ai4dt.wordpress.com/2018/05/25/%E4%B8%89%E5%A4%A7%E9%A1%9E%E6%A9%9F%E5%99%A8%E5%AD%B8%E7%BF%92%EF%BC%9A%E7%9B%A3%E7%9D%A3%E5%BC%8F%E3%80%81%E5%BC%B7%E5%8C%96%E5%BC%8F%E3%80%81%E9%9D%9E%E7%9B%A3%E7%9D%A3%E5%BC%8F/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AI、</a:t>
            </a:r>
            <a:r>
              <a:rPr lang="zh-TW"/>
              <a:t>機器學習、深度學習</a:t>
            </a:r>
            <a:endParaRPr/>
          </a:p>
        </p:txBody>
      </p:sp>
      <p:sp>
        <p:nvSpPr>
          <p:cNvPr id="254" name="Google Shape;254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7450" y="1853850"/>
            <a:ext cx="56007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7"/>
          <p:cNvSpPr txBox="1"/>
          <p:nvPr/>
        </p:nvSpPr>
        <p:spPr>
          <a:xfrm>
            <a:off x="228300" y="4767475"/>
            <a:ext cx="73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來源:Nvidia, https://developer.nvidia.com/deep-learning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類神經網路、深度學習</a:t>
            </a:r>
            <a:endParaRPr/>
          </a:p>
        </p:txBody>
      </p:sp>
      <p:sp>
        <p:nvSpPr>
          <p:cNvPr id="262" name="Google Shape;262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00" y="1997387"/>
            <a:ext cx="8997775" cy="2666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8"/>
          <p:cNvSpPr txBox="1"/>
          <p:nvPr/>
        </p:nvSpPr>
        <p:spPr>
          <a:xfrm>
            <a:off x="1410100" y="4807750"/>
            <a:ext cx="73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來源: https://case.ntu.edu.tw/blog/?p=26340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深度學習</a:t>
            </a:r>
            <a:endParaRPr/>
          </a:p>
        </p:txBody>
      </p:sp>
      <p:sp>
        <p:nvSpPr>
          <p:cNvPr id="270" name="Google Shape;270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950" y="504813"/>
            <a:ext cx="5562600" cy="46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9"/>
          <p:cNvSpPr txBox="1"/>
          <p:nvPr/>
        </p:nvSpPr>
        <p:spPr>
          <a:xfrm>
            <a:off x="268600" y="4767475"/>
            <a:ext cx="73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來源: </a:t>
            </a:r>
            <a:r>
              <a:rPr lang="zh-TW" sz="1200">
                <a:solidFill>
                  <a:srgbClr val="444444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Rene Meyer, Deep Learning Smarts Up Your Smart Phone, AMAX (2015)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仿生</a:t>
            </a:r>
            <a:endParaRPr/>
          </a:p>
        </p:txBody>
      </p:sp>
      <p:sp>
        <p:nvSpPr>
          <p:cNvPr id="278" name="Google Shape;278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波士頓動力(Boston Dynamics)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zh-TW" sz="12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https://www.youtube.com/watch?v=f5vN4y-2-pw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zh-TW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仿蜘蛛機器人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6569" y="640150"/>
            <a:ext cx="3290600" cy="18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9800" y="2669488"/>
            <a:ext cx="3124200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遺傳演算法</a:t>
            </a:r>
            <a:endParaRPr/>
          </a:p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遺傳演算法 (Genetic Algorithms)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利用個體間的交配、突變、產生下一代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並以天擇選擇優秀的菁英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反覆這樣的動作，來求解最佳解(可接受時間內)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https://medium.com/qiubingcheng/%E4%BB%A5python%E5%AF%A6%E4%BD%9C%E5%9F%BA%E5%9B%A0%E6%BC%94%E7%AE%97%E6%B3%95-genetic-algorithm-ga-%E4%B8%A6%E8%A7%A3%E6%B1%BA%E5%B7%A5%E4%BD%9C%E6%8C%87%E6%B4%BE%E5%95%8F%E9%A1%8C-job-assignment-problem-jap-b0d7c4ad6d0f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智慧的來源</a:t>
            </a:r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什麼是人工智慧</a:t>
            </a:r>
            <a:endParaRPr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AI?</a:t>
            </a:r>
            <a:endParaRPr/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22" y="1525500"/>
            <a:ext cx="2608600" cy="361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AI?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554" y="2078875"/>
            <a:ext cx="6084223" cy="28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AI?</a:t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025" y="1407823"/>
            <a:ext cx="5719926" cy="3193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6848150" y="4880300"/>
            <a:ext cx="31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來源：switch 遊戲介紹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AI?</a:t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999" y="983850"/>
            <a:ext cx="5481499" cy="415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157425" y="4867175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來源：象棋水滸傳遊戲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